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69"/>
    <a:srgbClr val="EBE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65C53-043F-4F42-BF88-6D0EEA9F66D1}" v="17" dt="2026-05-11T10:32:58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5" autoAdjust="0"/>
    <p:restoredTop sz="94660"/>
  </p:normalViewPr>
  <p:slideViewPr>
    <p:cSldViewPr snapToGrid="0">
      <p:cViewPr>
        <p:scale>
          <a:sx n="160" d="100"/>
          <a:sy n="160" d="100"/>
        </p:scale>
        <p:origin x="2094" y="-3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a Rajić ARUM DIGITAL" userId="36d57b62-008b-423d-ad94-344563a9057d" providerId="ADAL" clId="{32EDBD46-5BE9-4F0A-B2E9-739BD7430F0D}"/>
    <pc:docChg chg="undo custSel modSld">
      <pc:chgData name="Andreja Rajić ARUM DIGITAL" userId="36d57b62-008b-423d-ad94-344563a9057d" providerId="ADAL" clId="{32EDBD46-5BE9-4F0A-B2E9-739BD7430F0D}" dt="2026-05-11T10:33:14.717" v="487" actId="478"/>
      <pc:docMkLst>
        <pc:docMk/>
      </pc:docMkLst>
      <pc:sldChg chg="addSp delSp modSp mod">
        <pc:chgData name="Andreja Rajić ARUM DIGITAL" userId="36d57b62-008b-423d-ad94-344563a9057d" providerId="ADAL" clId="{32EDBD46-5BE9-4F0A-B2E9-739BD7430F0D}" dt="2026-05-11T10:33:14.717" v="487" actId="478"/>
        <pc:sldMkLst>
          <pc:docMk/>
          <pc:sldMk cId="222278668" sldId="256"/>
        </pc:sldMkLst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6" creationId="{4C51EA91-A75D-2F95-36C5-20C918733ACE}"/>
          </ac:spMkLst>
        </pc:spChg>
        <pc:spChg chg="mod">
          <ac:chgData name="Andreja Rajić ARUM DIGITAL" userId="36d57b62-008b-423d-ad94-344563a9057d" providerId="ADAL" clId="{32EDBD46-5BE9-4F0A-B2E9-739BD7430F0D}" dt="2026-05-11T10:23:17.810" v="253" actId="20577"/>
          <ac:spMkLst>
            <pc:docMk/>
            <pc:sldMk cId="222278668" sldId="256"/>
            <ac:spMk id="7" creationId="{7A59C709-49EF-1CC5-22DD-EDFC2283CDB7}"/>
          </ac:spMkLst>
        </pc:spChg>
        <pc:spChg chg="mod">
          <ac:chgData name="Andreja Rajić ARUM DIGITAL" userId="36d57b62-008b-423d-ad94-344563a9057d" providerId="ADAL" clId="{32EDBD46-5BE9-4F0A-B2E9-739BD7430F0D}" dt="2026-05-11T10:24:15.024" v="276"/>
          <ac:spMkLst>
            <pc:docMk/>
            <pc:sldMk cId="222278668" sldId="256"/>
            <ac:spMk id="8" creationId="{25AAFEB6-9EC3-D1F4-27B3-2E51A7FA807A}"/>
          </ac:spMkLst>
        </pc:spChg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10" creationId="{6F3BEEA5-1D42-EB26-5F0D-512AC4FA18BA}"/>
          </ac:spMkLst>
        </pc:spChg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11" creationId="{D62D2B5E-AB28-6880-0531-EE94308F6C7C}"/>
          </ac:spMkLst>
        </pc:spChg>
        <pc:spChg chg="mod">
          <ac:chgData name="Andreja Rajić ARUM DIGITAL" userId="36d57b62-008b-423d-ad94-344563a9057d" providerId="ADAL" clId="{32EDBD46-5BE9-4F0A-B2E9-739BD7430F0D}" dt="2026-05-11T10:28:34.593" v="317" actId="20577"/>
          <ac:spMkLst>
            <pc:docMk/>
            <pc:sldMk cId="222278668" sldId="256"/>
            <ac:spMk id="12" creationId="{C3D78BD7-3117-027D-0E41-219FD4F2B535}"/>
          </ac:spMkLst>
        </pc:spChg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13" creationId="{5F39C1C3-A797-E7B8-707F-4F9DF14188B7}"/>
          </ac:spMkLst>
        </pc:spChg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16" creationId="{209A8630-5575-A7A6-C259-EF6E6CD27D15}"/>
          </ac:spMkLst>
        </pc:spChg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19" creationId="{F3ADC655-9232-00BF-BEE8-7F76EB6DFBCF}"/>
          </ac:spMkLst>
        </pc:spChg>
        <pc:spChg chg="add mod">
          <ac:chgData name="Andreja Rajić ARUM DIGITAL" userId="36d57b62-008b-423d-ad94-344563a9057d" providerId="ADAL" clId="{32EDBD46-5BE9-4F0A-B2E9-739BD7430F0D}" dt="2026-05-11T10:33:11.506" v="486" actId="1036"/>
          <ac:spMkLst>
            <pc:docMk/>
            <pc:sldMk cId="222278668" sldId="256"/>
            <ac:spMk id="21" creationId="{3E47E4BE-69D0-8856-C1F2-3C21253D8056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24" creationId="{BC587BBA-BB9F-008A-6D52-2B6235797D6F}"/>
          </ac:spMkLst>
        </pc:spChg>
        <pc:spChg chg="mod">
          <ac:chgData name="Andreja Rajić ARUM DIGITAL" userId="36d57b62-008b-423d-ad94-344563a9057d" providerId="ADAL" clId="{32EDBD46-5BE9-4F0A-B2E9-739BD7430F0D}" dt="2026-05-11T10:23:23.696" v="254" actId="1076"/>
          <ac:spMkLst>
            <pc:docMk/>
            <pc:sldMk cId="222278668" sldId="256"/>
            <ac:spMk id="25" creationId="{1F289228-3C1A-2064-D0B6-3F9D2AA30AED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26" creationId="{18E7ADC9-0B22-C4E9-310A-17A1DA17507D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28" creationId="{56A9082C-EFE9-E9B5-C1E9-1CD1BE615A1C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29" creationId="{2E595025-9F27-62FD-5F21-612A0CC5D734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32" creationId="{D2DE53A5-DF8E-08F9-F560-D21585B58C78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34" creationId="{23063B9B-A74A-412F-F839-E81B4BABE4BF}"/>
          </ac:spMkLst>
        </pc:spChg>
        <pc:spChg chg="add del mod">
          <ac:chgData name="Andreja Rajić ARUM DIGITAL" userId="36d57b62-008b-423d-ad94-344563a9057d" providerId="ADAL" clId="{32EDBD46-5BE9-4F0A-B2E9-739BD7430F0D}" dt="2026-05-11T10:32:57.693" v="355" actId="478"/>
          <ac:spMkLst>
            <pc:docMk/>
            <pc:sldMk cId="222278668" sldId="256"/>
            <ac:spMk id="35" creationId="{A3737FCC-A8CC-A923-2392-7163B32A0A9F}"/>
          </ac:spMkLst>
        </pc:spChg>
        <pc:spChg chg="mod">
          <ac:chgData name="Andreja Rajić ARUM DIGITAL" userId="36d57b62-008b-423d-ad94-344563a9057d" providerId="ADAL" clId="{32EDBD46-5BE9-4F0A-B2E9-739BD7430F0D}" dt="2026-05-11T10:24:42.399" v="284" actId="20577"/>
          <ac:spMkLst>
            <pc:docMk/>
            <pc:sldMk cId="222278668" sldId="256"/>
            <ac:spMk id="59" creationId="{9BA39527-B0C7-568E-83A2-E90982A61312}"/>
          </ac:spMkLst>
        </pc:spChg>
        <pc:spChg chg="mod">
          <ac:chgData name="Andreja Rajić ARUM DIGITAL" userId="36d57b62-008b-423d-ad94-344563a9057d" providerId="ADAL" clId="{32EDBD46-5BE9-4F0A-B2E9-739BD7430F0D}" dt="2026-05-11T10:31:56.401" v="354" actId="20577"/>
          <ac:spMkLst>
            <pc:docMk/>
            <pc:sldMk cId="222278668" sldId="256"/>
            <ac:spMk id="61" creationId="{29711EC6-2455-BCF3-4014-0EF80E3B186D}"/>
          </ac:spMkLst>
        </pc:spChg>
        <pc:picChg chg="add mod">
          <ac:chgData name="Andreja Rajić ARUM DIGITAL" userId="36d57b62-008b-423d-ad94-344563a9057d" providerId="ADAL" clId="{32EDBD46-5BE9-4F0A-B2E9-739BD7430F0D}" dt="2026-05-11T10:28:28.696" v="313" actId="1076"/>
          <ac:picMkLst>
            <pc:docMk/>
            <pc:sldMk cId="222278668" sldId="256"/>
            <ac:picMk id="3" creationId="{E2BFBDF4-EA41-1C2A-FF22-84F6A6404F97}"/>
          </ac:picMkLst>
        </pc:picChg>
        <pc:picChg chg="add mod">
          <ac:chgData name="Andreja Rajić ARUM DIGITAL" userId="36d57b62-008b-423d-ad94-344563a9057d" providerId="ADAL" clId="{32EDBD46-5BE9-4F0A-B2E9-739BD7430F0D}" dt="2026-05-11T10:33:11.506" v="486" actId="1036"/>
          <ac:picMkLst>
            <pc:docMk/>
            <pc:sldMk cId="222278668" sldId="256"/>
            <ac:picMk id="14" creationId="{3EF97A5E-2E30-051E-71F0-988587EB969E}"/>
          </ac:picMkLst>
        </pc:picChg>
        <pc:picChg chg="add mod">
          <ac:chgData name="Andreja Rajić ARUM DIGITAL" userId="36d57b62-008b-423d-ad94-344563a9057d" providerId="ADAL" clId="{32EDBD46-5BE9-4F0A-B2E9-739BD7430F0D}" dt="2026-05-11T10:33:11.506" v="486" actId="1036"/>
          <ac:picMkLst>
            <pc:docMk/>
            <pc:sldMk cId="222278668" sldId="256"/>
            <ac:picMk id="15" creationId="{BED033B5-ABF4-F2E3-3650-82D581CE15CF}"/>
          </ac:picMkLst>
        </pc:picChg>
        <pc:picChg chg="mod">
          <ac:chgData name="Andreja Rajić ARUM DIGITAL" userId="36d57b62-008b-423d-ad94-344563a9057d" providerId="ADAL" clId="{32EDBD46-5BE9-4F0A-B2E9-739BD7430F0D}" dt="2026-05-11T10:23:29.574" v="271" actId="1035"/>
          <ac:picMkLst>
            <pc:docMk/>
            <pc:sldMk cId="222278668" sldId="256"/>
            <ac:picMk id="18" creationId="{C52BA163-DCEB-6A2F-D3BF-5D39DA4BDF2A}"/>
          </ac:picMkLst>
        </pc:picChg>
        <pc:picChg chg="mod">
          <ac:chgData name="Andreja Rajić ARUM DIGITAL" userId="36d57b62-008b-423d-ad94-344563a9057d" providerId="ADAL" clId="{32EDBD46-5BE9-4F0A-B2E9-739BD7430F0D}" dt="2026-05-11T10:23:29.574" v="271" actId="1035"/>
          <ac:picMkLst>
            <pc:docMk/>
            <pc:sldMk cId="222278668" sldId="256"/>
            <ac:picMk id="20" creationId="{FC592F9B-CB22-B729-355A-9B35D084ABBD}"/>
          </ac:picMkLst>
        </pc:picChg>
        <pc:picChg chg="add del mod">
          <ac:chgData name="Andreja Rajić ARUM DIGITAL" userId="36d57b62-008b-423d-ad94-344563a9057d" providerId="ADAL" clId="{32EDBD46-5BE9-4F0A-B2E9-739BD7430F0D}" dt="2026-05-11T10:27:31.753" v="285" actId="478"/>
          <ac:picMkLst>
            <pc:docMk/>
            <pc:sldMk cId="222278668" sldId="256"/>
            <ac:picMk id="22" creationId="{0CBD84E4-A413-F4F0-A74C-A51E8BE0AE88}"/>
          </ac:picMkLst>
        </pc:picChg>
        <pc:picChg chg="add mod">
          <ac:chgData name="Andreja Rajić ARUM DIGITAL" userId="36d57b62-008b-423d-ad94-344563a9057d" providerId="ADAL" clId="{32EDBD46-5BE9-4F0A-B2E9-739BD7430F0D}" dt="2026-05-11T10:33:11.506" v="486" actId="1036"/>
          <ac:picMkLst>
            <pc:docMk/>
            <pc:sldMk cId="222278668" sldId="256"/>
            <ac:picMk id="23" creationId="{F9984D42-2265-E206-0BF5-6D5846E4E45D}"/>
          </ac:picMkLst>
        </pc:picChg>
        <pc:picChg chg="add del mod">
          <ac:chgData name="Andreja Rajić ARUM DIGITAL" userId="36d57b62-008b-423d-ad94-344563a9057d" providerId="ADAL" clId="{32EDBD46-5BE9-4F0A-B2E9-739BD7430F0D}" dt="2026-05-11T10:32:57.693" v="355" actId="478"/>
          <ac:picMkLst>
            <pc:docMk/>
            <pc:sldMk cId="222278668" sldId="256"/>
            <ac:picMk id="30" creationId="{4A106D42-2FA1-08B1-3CA5-B7CEBB5DE4B4}"/>
          </ac:picMkLst>
        </pc:picChg>
        <pc:picChg chg="add del mod">
          <ac:chgData name="Andreja Rajić ARUM DIGITAL" userId="36d57b62-008b-423d-ad94-344563a9057d" providerId="ADAL" clId="{32EDBD46-5BE9-4F0A-B2E9-739BD7430F0D}" dt="2026-05-11T10:32:57.693" v="355" actId="478"/>
          <ac:picMkLst>
            <pc:docMk/>
            <pc:sldMk cId="222278668" sldId="256"/>
            <ac:picMk id="31" creationId="{F0EA533A-E7F4-7556-E1A7-DCC84D105BF0}"/>
          </ac:picMkLst>
        </pc:picChg>
        <pc:picChg chg="add del mod">
          <ac:chgData name="Andreja Rajić ARUM DIGITAL" userId="36d57b62-008b-423d-ad94-344563a9057d" providerId="ADAL" clId="{32EDBD46-5BE9-4F0A-B2E9-739BD7430F0D}" dt="2026-05-11T10:32:57.693" v="355" actId="478"/>
          <ac:picMkLst>
            <pc:docMk/>
            <pc:sldMk cId="222278668" sldId="256"/>
            <ac:picMk id="36" creationId="{7C4DEAF2-E13A-A48D-E917-54CCAAE7E34D}"/>
          </ac:picMkLst>
        </pc:picChg>
        <pc:cxnChg chg="del">
          <ac:chgData name="Andreja Rajić ARUM DIGITAL" userId="36d57b62-008b-423d-ad94-344563a9057d" providerId="ADAL" clId="{32EDBD46-5BE9-4F0A-B2E9-739BD7430F0D}" dt="2026-05-11T10:33:14.717" v="487" actId="478"/>
          <ac:cxnSpMkLst>
            <pc:docMk/>
            <pc:sldMk cId="222278668" sldId="256"/>
            <ac:cxnSpMk id="4" creationId="{CABDCDEF-9093-B614-0028-242ADD785D9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5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2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1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7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4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6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7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2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54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5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2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D34B7-3C83-4C60-BC6C-68FB7B384B47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B5DB0D-EE92-4FA6-BC77-D42E63CF7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1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787C966-2437-2EEB-5749-CAADA14C911A}"/>
              </a:ext>
            </a:extLst>
          </p:cNvPr>
          <p:cNvCxnSpPr>
            <a:cxnSpLocks/>
          </p:cNvCxnSpPr>
          <p:nvPr/>
        </p:nvCxnSpPr>
        <p:spPr>
          <a:xfrm>
            <a:off x="0" y="4953000"/>
            <a:ext cx="6858000" cy="0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A59C709-49EF-1CC5-22DD-EDFC2283CDB7}"/>
              </a:ext>
            </a:extLst>
          </p:cNvPr>
          <p:cNvSpPr txBox="1"/>
          <p:nvPr/>
        </p:nvSpPr>
        <p:spPr>
          <a:xfrm>
            <a:off x="140948" y="249125"/>
            <a:ext cx="37033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0" u="none" strike="noStrike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THE MOVEMENT</a:t>
            </a:r>
            <a:r>
              <a:rPr lang="en-US" sz="1600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 </a:t>
            </a:r>
            <a:r>
              <a:rPr lang="en-US" sz="1300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| Pace, technology and mental balance</a:t>
            </a:r>
            <a:endParaRPr lang="en-US" sz="13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AAFEB6-9EC3-D1F4-27B3-2E51A7FA807A}"/>
              </a:ext>
            </a:extLst>
          </p:cNvPr>
          <p:cNvSpPr txBox="1"/>
          <p:nvPr/>
        </p:nvSpPr>
        <p:spPr>
          <a:xfrm>
            <a:off x="140948" y="600116"/>
            <a:ext cx="3703320" cy="359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Media with intention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EAB2B1-03C7-6C42-91D8-28BA2BCD20B9}"/>
              </a:ext>
            </a:extLst>
          </p:cNvPr>
          <p:cNvSpPr txBox="1"/>
          <p:nvPr/>
        </p:nvSpPr>
        <p:spPr>
          <a:xfrm>
            <a:off x="153242" y="938365"/>
            <a:ext cx="2804261" cy="573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100" b="1" dirty="0">
                <a:solidFill>
                  <a:srgbClr val="003469"/>
                </a:solidFill>
                <a:latin typeface="Century Gothic" panose="020B0502020202020204" pitchFamily="34" charset="0"/>
              </a:rPr>
              <a:t>How to start today</a:t>
            </a:r>
            <a:endParaRPr lang="en-US" sz="1100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3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Choose a new habit you would like to work on in your everyday life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D78BD7-3117-027D-0E41-219FD4F2B535}"/>
              </a:ext>
            </a:extLst>
          </p:cNvPr>
          <p:cNvSpPr txBox="1"/>
          <p:nvPr/>
        </p:nvSpPr>
        <p:spPr>
          <a:xfrm>
            <a:off x="684452" y="3699585"/>
            <a:ext cx="23962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Scan to learn more about The Movement and the Pace experiment.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C52BA163-DCEB-6A2F-D3BF-5D39DA4BD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84" y="4368099"/>
            <a:ext cx="936000" cy="364299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FC592F9B-CB22-B729-355A-9B35D084ABB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4107" y="4348426"/>
            <a:ext cx="720000" cy="401861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F289228-3C1A-2064-D0B6-3F9D2AA30AED}"/>
              </a:ext>
            </a:extLst>
          </p:cNvPr>
          <p:cNvSpPr/>
          <p:nvPr/>
        </p:nvSpPr>
        <p:spPr>
          <a:xfrm>
            <a:off x="3340767" y="382870"/>
            <a:ext cx="3251688" cy="3726310"/>
          </a:xfrm>
          <a:prstGeom prst="roundRect">
            <a:avLst/>
          </a:prstGeom>
          <a:solidFill>
            <a:srgbClr val="EBE5E1"/>
          </a:solidFill>
          <a:ln>
            <a:solidFill>
              <a:srgbClr val="0034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E481FE3-D098-B909-3D6F-D8CE529A2FEE}"/>
              </a:ext>
            </a:extLst>
          </p:cNvPr>
          <p:cNvCxnSpPr>
            <a:cxnSpLocks/>
          </p:cNvCxnSpPr>
          <p:nvPr/>
        </p:nvCxnSpPr>
        <p:spPr>
          <a:xfrm>
            <a:off x="211054" y="1503950"/>
            <a:ext cx="2921107" cy="0"/>
          </a:xfrm>
          <a:prstGeom prst="line">
            <a:avLst/>
          </a:prstGeom>
          <a:ln w="10160">
            <a:solidFill>
              <a:srgbClr val="0034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BA39527-B0C7-568E-83A2-E90982A61312}"/>
              </a:ext>
            </a:extLst>
          </p:cNvPr>
          <p:cNvSpPr txBox="1"/>
          <p:nvPr/>
        </p:nvSpPr>
        <p:spPr>
          <a:xfrm>
            <a:off x="153243" y="1582149"/>
            <a:ext cx="3062230" cy="1505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Set two fixed 15-minute windows each day to check news or other media</a:t>
            </a:r>
          </a:p>
          <a:p>
            <a:pPr marL="171450" indent="-1714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Avoid checking your phone before 8 A.M. and after 7 P.M.</a:t>
            </a:r>
          </a:p>
          <a:p>
            <a:pPr marL="171450" indent="-1714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Before opening news or social media, ask yourself: is this relevant, uplifting, or actionable?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9711EC6-2455-BCF3-4014-0EF80E3B186D}"/>
              </a:ext>
            </a:extLst>
          </p:cNvPr>
          <p:cNvSpPr txBox="1"/>
          <p:nvPr/>
        </p:nvSpPr>
        <p:spPr>
          <a:xfrm>
            <a:off x="3428445" y="604703"/>
            <a:ext cx="3140690" cy="3359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400" b="1" dirty="0">
                <a:solidFill>
                  <a:srgbClr val="003469"/>
                </a:solidFill>
                <a:latin typeface="Century Gothic" panose="020B0502020202020204" pitchFamily="34" charset="0"/>
              </a:rPr>
              <a:t>My commitment</a:t>
            </a:r>
          </a:p>
          <a:p>
            <a:pPr>
              <a:lnSpc>
                <a:spcPts val="1200"/>
              </a:lnSpc>
            </a:pPr>
            <a:endParaRPr lang="en-US" sz="1400" b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Research shows that writing down a specific habit change, together with when, how often and where you will do it, makes it easier to follow through.</a:t>
            </a:r>
          </a:p>
          <a:p>
            <a:pPr>
              <a:lnSpc>
                <a:spcPts val="1200"/>
              </a:lnSpc>
            </a:pPr>
            <a:endParaRPr lang="en-US" sz="5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I commit to: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Check news media only during two fixed 15-minute windows each day)</a:t>
            </a:r>
          </a:p>
          <a:p>
            <a:pPr>
              <a:lnSpc>
                <a:spcPts val="2000"/>
              </a:lnSpc>
            </a:pPr>
            <a:r>
              <a:rPr lang="en-US" sz="10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______________________________________________</a:t>
            </a:r>
          </a:p>
          <a:p>
            <a:pPr>
              <a:lnSpc>
                <a:spcPts val="2000"/>
              </a:lnSpc>
            </a:pPr>
            <a:r>
              <a:rPr lang="en-US" sz="10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______________________________________________</a:t>
            </a:r>
          </a:p>
          <a:p>
            <a:pPr>
              <a:lnSpc>
                <a:spcPts val="1200"/>
              </a:lnSpc>
            </a:pPr>
            <a:endParaRPr lang="en-US" sz="6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When: _______________________________________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At 12:00 and 18:00)</a:t>
            </a:r>
          </a:p>
          <a:p>
            <a:pPr>
              <a:lnSpc>
                <a:spcPts val="1200"/>
              </a:lnSpc>
            </a:pPr>
            <a:endParaRPr lang="en-US" sz="8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How often: ___________________________________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Every day)</a:t>
            </a:r>
          </a:p>
          <a:p>
            <a:pPr>
              <a:lnSpc>
                <a:spcPts val="1200"/>
              </a:lnSpc>
            </a:pPr>
            <a:endParaRPr lang="en-US" sz="8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Where: _______________________________________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Wherever I am)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BFBDF4-EA41-1C2A-FF22-84F6A6404F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26" y="3504396"/>
            <a:ext cx="504000" cy="50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51EA91-A75D-2F95-36C5-20C918733ACE}"/>
              </a:ext>
            </a:extLst>
          </p:cNvPr>
          <p:cNvSpPr txBox="1"/>
          <p:nvPr/>
        </p:nvSpPr>
        <p:spPr>
          <a:xfrm>
            <a:off x="149918" y="5200638"/>
            <a:ext cx="37033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0" u="none" strike="noStrike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THE MOVEMENT</a:t>
            </a:r>
            <a:r>
              <a:rPr lang="en-US" sz="1600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 </a:t>
            </a:r>
            <a:r>
              <a:rPr lang="en-US" sz="1300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| Pace, technology and mental balance</a:t>
            </a:r>
            <a:endParaRPr lang="en-US" sz="13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3BEEA5-1D42-EB26-5F0D-512AC4FA18BA}"/>
              </a:ext>
            </a:extLst>
          </p:cNvPr>
          <p:cNvSpPr txBox="1"/>
          <p:nvPr/>
        </p:nvSpPr>
        <p:spPr>
          <a:xfrm>
            <a:off x="149918" y="5551629"/>
            <a:ext cx="3703320" cy="359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baseline="30000" dirty="0">
                <a:solidFill>
                  <a:srgbClr val="003469"/>
                </a:solidFill>
                <a:latin typeface="Century Gothic" panose="020B0502020202020204" pitchFamily="34" charset="0"/>
              </a:rPr>
              <a:t>Media with intention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2D2B5E-AB28-6880-0531-EE94308F6C7C}"/>
              </a:ext>
            </a:extLst>
          </p:cNvPr>
          <p:cNvSpPr txBox="1"/>
          <p:nvPr/>
        </p:nvSpPr>
        <p:spPr>
          <a:xfrm>
            <a:off x="162212" y="5889878"/>
            <a:ext cx="2804261" cy="573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100" b="1" dirty="0">
                <a:solidFill>
                  <a:srgbClr val="003469"/>
                </a:solidFill>
                <a:latin typeface="Century Gothic" panose="020B0502020202020204" pitchFamily="34" charset="0"/>
              </a:rPr>
              <a:t>How to start today</a:t>
            </a:r>
            <a:endParaRPr lang="en-US" sz="1100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3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Choose a new habit you would like to work on in your everyday life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39C1C3-A797-E7B8-707F-4F9DF14188B7}"/>
              </a:ext>
            </a:extLst>
          </p:cNvPr>
          <p:cNvSpPr txBox="1"/>
          <p:nvPr/>
        </p:nvSpPr>
        <p:spPr>
          <a:xfrm>
            <a:off x="693422" y="8651098"/>
            <a:ext cx="23962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Scan to learn more about The Movement and the Pace experiment.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EF97A5E-2E30-051E-71F0-988587EB9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54" y="9319612"/>
            <a:ext cx="936000" cy="36429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BED033B5-ABF4-F2E3-3650-82D581CE15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077" y="9299939"/>
            <a:ext cx="720000" cy="40186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09A8630-5575-A7A6-C259-EF6E6CD27D15}"/>
              </a:ext>
            </a:extLst>
          </p:cNvPr>
          <p:cNvSpPr/>
          <p:nvPr/>
        </p:nvSpPr>
        <p:spPr>
          <a:xfrm>
            <a:off x="3349737" y="5334383"/>
            <a:ext cx="3251688" cy="3726310"/>
          </a:xfrm>
          <a:prstGeom prst="roundRect">
            <a:avLst/>
          </a:prstGeom>
          <a:solidFill>
            <a:srgbClr val="EBE5E1"/>
          </a:solidFill>
          <a:ln>
            <a:solidFill>
              <a:srgbClr val="0034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0F4436E-F1DD-300C-F2CA-CA245BC6D910}"/>
              </a:ext>
            </a:extLst>
          </p:cNvPr>
          <p:cNvCxnSpPr>
            <a:cxnSpLocks/>
          </p:cNvCxnSpPr>
          <p:nvPr/>
        </p:nvCxnSpPr>
        <p:spPr>
          <a:xfrm>
            <a:off x="220024" y="6455463"/>
            <a:ext cx="2921107" cy="0"/>
          </a:xfrm>
          <a:prstGeom prst="line">
            <a:avLst/>
          </a:prstGeom>
          <a:ln w="10160">
            <a:solidFill>
              <a:srgbClr val="0034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3ADC655-9232-00BF-BEE8-7F76EB6DFBCF}"/>
              </a:ext>
            </a:extLst>
          </p:cNvPr>
          <p:cNvSpPr txBox="1"/>
          <p:nvPr/>
        </p:nvSpPr>
        <p:spPr>
          <a:xfrm>
            <a:off x="162213" y="6533662"/>
            <a:ext cx="3062230" cy="1505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Set two fixed 15-minute windows each day to check news or other media</a:t>
            </a:r>
          </a:p>
          <a:p>
            <a:pPr marL="171450" indent="-1714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Avoid checking your phone before 8 A.M. and after 7 P.M.</a:t>
            </a:r>
          </a:p>
          <a:p>
            <a:pPr marL="171450" indent="-1714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Before opening news or social media, ask yourself: is this relevant, uplifting, or actionable?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47E4BE-69D0-8856-C1F2-3C21253D8056}"/>
              </a:ext>
            </a:extLst>
          </p:cNvPr>
          <p:cNvSpPr txBox="1"/>
          <p:nvPr/>
        </p:nvSpPr>
        <p:spPr>
          <a:xfrm>
            <a:off x="3437415" y="5556216"/>
            <a:ext cx="3140690" cy="3359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400" b="1" dirty="0">
                <a:solidFill>
                  <a:srgbClr val="003469"/>
                </a:solidFill>
                <a:latin typeface="Century Gothic" panose="020B0502020202020204" pitchFamily="34" charset="0"/>
              </a:rPr>
              <a:t>My commitment</a:t>
            </a:r>
          </a:p>
          <a:p>
            <a:pPr>
              <a:lnSpc>
                <a:spcPts val="1200"/>
              </a:lnSpc>
            </a:pPr>
            <a:endParaRPr lang="en-US" sz="1400" b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Research shows that writing down a specific habit change, together with when, how often and where you will do it, makes it easier to follow through.</a:t>
            </a:r>
          </a:p>
          <a:p>
            <a:pPr>
              <a:lnSpc>
                <a:spcPts val="1200"/>
              </a:lnSpc>
            </a:pPr>
            <a:endParaRPr lang="en-US" sz="5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I commit to: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Check news media only during two fixed 15-minute windows each day)</a:t>
            </a:r>
          </a:p>
          <a:p>
            <a:pPr>
              <a:lnSpc>
                <a:spcPts val="2000"/>
              </a:lnSpc>
            </a:pPr>
            <a:r>
              <a:rPr lang="en-US" sz="10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______________________________________________</a:t>
            </a:r>
          </a:p>
          <a:p>
            <a:pPr>
              <a:lnSpc>
                <a:spcPts val="2000"/>
              </a:lnSpc>
            </a:pPr>
            <a:r>
              <a:rPr lang="en-US" sz="10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______________________________________________</a:t>
            </a:r>
          </a:p>
          <a:p>
            <a:pPr>
              <a:lnSpc>
                <a:spcPts val="1200"/>
              </a:lnSpc>
            </a:pPr>
            <a:endParaRPr lang="en-US" sz="6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When: _______________________________________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At 12:00 and 18:00)</a:t>
            </a:r>
          </a:p>
          <a:p>
            <a:pPr>
              <a:lnSpc>
                <a:spcPts val="1200"/>
              </a:lnSpc>
            </a:pPr>
            <a:endParaRPr lang="en-US" sz="8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How often: ___________________________________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Every day)</a:t>
            </a:r>
          </a:p>
          <a:p>
            <a:pPr>
              <a:lnSpc>
                <a:spcPts val="1200"/>
              </a:lnSpc>
            </a:pPr>
            <a:endParaRPr lang="en-US" sz="800" i="1" dirty="0">
              <a:solidFill>
                <a:srgbClr val="003469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3469"/>
                </a:solidFill>
                <a:latin typeface="Century Gothic" panose="020B0502020202020204" pitchFamily="34" charset="0"/>
              </a:rPr>
              <a:t>Where: _______________________________________</a:t>
            </a:r>
          </a:p>
          <a:p>
            <a:pPr>
              <a:lnSpc>
                <a:spcPts val="1200"/>
              </a:lnSpc>
            </a:pPr>
            <a:r>
              <a:rPr lang="en-US" sz="800" i="1" dirty="0">
                <a:solidFill>
                  <a:srgbClr val="003469"/>
                </a:solidFill>
                <a:latin typeface="Century Gothic" panose="020B0502020202020204" pitchFamily="34" charset="0"/>
              </a:rPr>
              <a:t>(example: Wherever I am)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9984D42-2265-E206-0BF5-6D5846E4E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96" y="8455909"/>
            <a:ext cx="50400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7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db3399-99ec-442a-8d60-7cacd81efdeb">
      <Terms xmlns="http://schemas.microsoft.com/office/infopath/2007/PartnerControls"/>
    </lcf76f155ced4ddcb4097134ff3c332f>
    <TaxCatchAll xmlns="87f3d16e-38de-4129-bbf4-ab5117e054b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2B947264F4CB458B1D94819D7240BD" ma:contentTypeVersion="13" ma:contentTypeDescription="Create a new document." ma:contentTypeScope="" ma:versionID="21d8cedf1fc22b18ce8686491ec95ac7">
  <xsd:schema xmlns:xsd="http://www.w3.org/2001/XMLSchema" xmlns:xs="http://www.w3.org/2001/XMLSchema" xmlns:p="http://schemas.microsoft.com/office/2006/metadata/properties" xmlns:ns2="96db3399-99ec-442a-8d60-7cacd81efdeb" xmlns:ns3="87f3d16e-38de-4129-bbf4-ab5117e054b8" targetNamespace="http://schemas.microsoft.com/office/2006/metadata/properties" ma:root="true" ma:fieldsID="388ac0aa4c2771014d684a2365a7c78c" ns2:_="" ns3:_="">
    <xsd:import namespace="96db3399-99ec-442a-8d60-7cacd81efdeb"/>
    <xsd:import namespace="87f3d16e-38de-4129-bbf4-ab5117e054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b3399-99ec-442a-8d60-7cacd81efd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dffea21-1795-43a8-beb7-b7391b687d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f3d16e-38de-4129-bbf4-ab5117e054b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bdcca2b-df4a-4644-aba9-ada14275c643}" ma:internalName="TaxCatchAll" ma:showField="CatchAllData" ma:web="87f3d16e-38de-4129-bbf4-ab5117e054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56202C-EE24-4BE5-A78C-E36E3A4B7C00}">
  <ds:schemaRefs>
    <ds:schemaRef ds:uri="http://schemas.microsoft.com/office/2006/metadata/properties"/>
    <ds:schemaRef ds:uri="http://schemas.microsoft.com/office/infopath/2007/PartnerControls"/>
    <ds:schemaRef ds:uri="96db3399-99ec-442a-8d60-7cacd81efdeb"/>
    <ds:schemaRef ds:uri="87f3d16e-38de-4129-bbf4-ab5117e054b8"/>
  </ds:schemaRefs>
</ds:datastoreItem>
</file>

<file path=customXml/itemProps2.xml><?xml version="1.0" encoding="utf-8"?>
<ds:datastoreItem xmlns:ds="http://schemas.openxmlformats.org/officeDocument/2006/customXml" ds:itemID="{9CF61D36-8C88-4C11-BBBE-E9166453B3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02F169-24D3-4BB7-826C-1A88ED1216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db3399-99ec-442a-8d60-7cacd81efdeb"/>
    <ds:schemaRef ds:uri="87f3d16e-38de-4129-bbf4-ab5117e05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a3f3f0f-95b6-4766-93f1-6bd07de19cea}" enabled="0" method="" siteId="{9a3f3f0f-95b6-4766-93f1-6bd07de19ce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350</Words>
  <Application>Microsoft Office PowerPoint</Application>
  <PresentationFormat>A4 Paper (210x297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Andreja Rajić ARUM DIGITAL</dc:creator>
  <cp:lastModifiedBy>Andreja Rajić ARUM DIGITAL</cp:lastModifiedBy>
  <cp:revision>3</cp:revision>
  <cp:lastPrinted>2026-03-17T11:19:42Z</cp:lastPrinted>
  <dcterms:created xsi:type="dcterms:W3CDTF">2026-03-17T09:46:29Z</dcterms:created>
  <dcterms:modified xsi:type="dcterms:W3CDTF">2026-05-11T10:33:15Z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0x010100662B947264F4CB458B1D94819D7240BD</vt:lpwstr>
  </property>
</Properties>
</file>